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45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F9946C2A-C38C-423D-A77E-10D63A69EDFB}" type="datetimeFigureOut">
              <a:rPr lang="ru-RU" smtClean="0"/>
              <a:t>30.07.2014</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28724233-0728-4EA6-A5F6-DA1BF4FB2C3D}"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9946C2A-C38C-423D-A77E-10D63A69EDFB}" type="datetimeFigureOut">
              <a:rPr lang="ru-RU" smtClean="0"/>
              <a:t>30.07.2014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724233-0728-4EA6-A5F6-DA1BF4FB2C3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9946C2A-C38C-423D-A77E-10D63A69EDFB}" type="datetimeFigureOut">
              <a:rPr lang="ru-RU" smtClean="0"/>
              <a:t>30.07.2014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724233-0728-4EA6-A5F6-DA1BF4FB2C3D}"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F9946C2A-C38C-423D-A77E-10D63A69EDFB}" type="datetimeFigureOut">
              <a:rPr lang="ru-RU" smtClean="0"/>
              <a:t>30.07.2014</a:t>
            </a:fld>
            <a:endParaRPr lang="ru-RU"/>
          </a:p>
        </p:txBody>
      </p:sp>
      <p:sp>
        <p:nvSpPr>
          <p:cNvPr id="9" name="Номер слайда 8"/>
          <p:cNvSpPr>
            <a:spLocks noGrp="1"/>
          </p:cNvSpPr>
          <p:nvPr>
            <p:ph type="sldNum" sz="quarter" idx="15"/>
          </p:nvPr>
        </p:nvSpPr>
        <p:spPr/>
        <p:txBody>
          <a:bodyPr rtlCol="0"/>
          <a:lstStyle/>
          <a:p>
            <a:fld id="{28724233-0728-4EA6-A5F6-DA1BF4FB2C3D}"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F9946C2A-C38C-423D-A77E-10D63A69EDFB}" type="datetimeFigureOut">
              <a:rPr lang="ru-RU" smtClean="0"/>
              <a:t>30.07.2014</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28724233-0728-4EA6-A5F6-DA1BF4FB2C3D}"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F9946C2A-C38C-423D-A77E-10D63A69EDFB}" type="datetimeFigureOut">
              <a:rPr lang="ru-RU" smtClean="0"/>
              <a:t>30.07.2014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8724233-0728-4EA6-A5F6-DA1BF4FB2C3D}" type="slidenum">
              <a:rPr lang="ru-RU" smtClean="0"/>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F9946C2A-C38C-423D-A77E-10D63A69EDFB}" type="datetimeFigureOut">
              <a:rPr lang="ru-RU" smtClean="0"/>
              <a:t>30.07.2014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8724233-0728-4EA6-A5F6-DA1BF4FB2C3D}" type="slidenum">
              <a:rPr lang="ru-RU" smtClean="0"/>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F9946C2A-C38C-423D-A77E-10D63A69EDFB}" type="datetimeFigureOut">
              <a:rPr lang="ru-RU" smtClean="0"/>
              <a:t>30.07.2014</a:t>
            </a:fld>
            <a:endParaRPr lang="ru-RU"/>
          </a:p>
        </p:txBody>
      </p:sp>
      <p:sp>
        <p:nvSpPr>
          <p:cNvPr id="7" name="Номер слайда 6"/>
          <p:cNvSpPr>
            <a:spLocks noGrp="1"/>
          </p:cNvSpPr>
          <p:nvPr>
            <p:ph type="sldNum" sz="quarter" idx="11"/>
          </p:nvPr>
        </p:nvSpPr>
        <p:spPr/>
        <p:txBody>
          <a:bodyPr rtlCol="0"/>
          <a:lstStyle/>
          <a:p>
            <a:fld id="{28724233-0728-4EA6-A5F6-DA1BF4FB2C3D}"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9946C2A-C38C-423D-A77E-10D63A69EDFB}" type="datetimeFigureOut">
              <a:rPr lang="ru-RU" smtClean="0"/>
              <a:t>30.07.2014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8724233-0728-4EA6-A5F6-DA1BF4FB2C3D}"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F9946C2A-C38C-423D-A77E-10D63A69EDFB}" type="datetimeFigureOut">
              <a:rPr lang="ru-RU" smtClean="0"/>
              <a:t>30.07.2014</a:t>
            </a:fld>
            <a:endParaRPr lang="ru-RU"/>
          </a:p>
        </p:txBody>
      </p:sp>
      <p:sp>
        <p:nvSpPr>
          <p:cNvPr id="22" name="Номер слайда 21"/>
          <p:cNvSpPr>
            <a:spLocks noGrp="1"/>
          </p:cNvSpPr>
          <p:nvPr>
            <p:ph type="sldNum" sz="quarter" idx="15"/>
          </p:nvPr>
        </p:nvSpPr>
        <p:spPr/>
        <p:txBody>
          <a:bodyPr rtlCol="0"/>
          <a:lstStyle/>
          <a:p>
            <a:fld id="{28724233-0728-4EA6-A5F6-DA1BF4FB2C3D}"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F9946C2A-C38C-423D-A77E-10D63A69EDFB}" type="datetimeFigureOut">
              <a:rPr lang="ru-RU" smtClean="0"/>
              <a:t>30.07.2014</a:t>
            </a:fld>
            <a:endParaRPr lang="ru-RU"/>
          </a:p>
        </p:txBody>
      </p:sp>
      <p:sp>
        <p:nvSpPr>
          <p:cNvPr id="18" name="Номер слайда 17"/>
          <p:cNvSpPr>
            <a:spLocks noGrp="1"/>
          </p:cNvSpPr>
          <p:nvPr>
            <p:ph type="sldNum" sz="quarter" idx="11"/>
          </p:nvPr>
        </p:nvSpPr>
        <p:spPr/>
        <p:txBody>
          <a:bodyPr rtlCol="0"/>
          <a:lstStyle/>
          <a:p>
            <a:fld id="{28724233-0728-4EA6-A5F6-DA1BF4FB2C3D}"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9946C2A-C38C-423D-A77E-10D63A69EDFB}" type="datetimeFigureOut">
              <a:rPr lang="ru-RU" smtClean="0"/>
              <a:t>30.07.2014</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8724233-0728-4EA6-A5F6-DA1BF4FB2C3D}"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r>
              <a:rPr lang="ru-RU" b="1" dirty="0" smtClean="0"/>
              <a:t>Возрастные особенности психического развития детей 4-5 лет</a:t>
            </a:r>
            <a:r>
              <a:rPr lang="ru-RU" dirty="0" smtClean="0"/>
              <a:t/>
            </a:r>
            <a:br>
              <a:rPr lang="ru-RU" dirty="0" smtClean="0"/>
            </a:br>
            <a:endParaRPr lang="ru-RU" dirty="0"/>
          </a:p>
        </p:txBody>
      </p:sp>
      <p:sp>
        <p:nvSpPr>
          <p:cNvPr id="2" name="Текст 1"/>
          <p:cNvSpPr>
            <a:spLocks noGrp="1"/>
          </p:cNvSpPr>
          <p:nvPr>
            <p:ph type="body" idx="1"/>
          </p:nvPr>
        </p:nvSpPr>
        <p:spPr/>
        <p:txBody>
          <a:bodyPr>
            <a:normAutofit fontScale="92500" lnSpcReduction="20000"/>
          </a:bodyPr>
          <a:lstStyle/>
          <a:p>
            <a:r>
              <a:rPr lang="ru-RU" i="1" dirty="0" smtClean="0"/>
              <a:t>Возраст от четырех до пяти лет — период относительного затишья. Ребенок вышел из кризиса и в целом стал спокойнее, послушнее, покладистее. Все более сильной становится потребность в друзьях, резко возрастает интерес к окружающему миру.</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39"/>
            <a:ext cx="8496944" cy="7017306"/>
          </a:xfrm>
          <a:prstGeom prst="rect">
            <a:avLst/>
          </a:prstGeom>
        </p:spPr>
        <p:txBody>
          <a:bodyPr wrap="square">
            <a:spAutoFit/>
          </a:bodyPr>
          <a:lstStyle/>
          <a:p>
            <a:r>
              <a:rPr lang="ru-RU" i="1" dirty="0"/>
              <a:t>Вам как его родителям важно:</a:t>
            </a:r>
            <a:endParaRPr lang="ru-RU" dirty="0"/>
          </a:p>
          <a:p>
            <a:r>
              <a:rPr lang="ru-RU" i="1" dirty="0"/>
              <a:t>•    Понять, каковы в вашей семье правила и законы, которые ребенку не позволено нарушать. Помнить, что законов и запретов не должно быть слишком много, иначе их трудно выполнить.</a:t>
            </a:r>
            <a:endParaRPr lang="ru-RU" dirty="0"/>
          </a:p>
          <a:p>
            <a:r>
              <a:rPr lang="ru-RU" i="1" dirty="0"/>
              <a:t>•    По возможности вместо запретов предлагать альтернативы. формулируя их так: «Тебе нельзя рисовать на стене, но можно на этом куске бумаги». Просто запреты рождают в ребенке либо чувство вины, либо злость и протест. Если вы что-то однозначно запрещаете ребенку, будьте готовы выдержать его справедливую злость или обиду по этому поводу.</a:t>
            </a:r>
            <a:endParaRPr lang="ru-RU" dirty="0"/>
          </a:p>
          <a:p>
            <a:r>
              <a:rPr lang="ru-RU" i="1" dirty="0"/>
              <a:t>•    Говорить ребенку о своих чувствах, чтобы он лучше понимал, какую реакцию в другом человеке рождают те или иные его поступки. Быть готовыми к тому, чтобы разобраться вместе с ним в сложной этической ситуации. Самим жить в согласии с теми этическими принципами, которые вы транслируете ребенку.  Не перегружать совесть ребенка. Чрезмерное неодобрение, наказания за незначительные проступки и ошибки вызывают постоянное ощущение своей вины, страх перед наказанием, мстительность. Может также развиваться пассивность, пропадать инициатива.</a:t>
            </a:r>
            <a:endParaRPr lang="ru-RU" dirty="0"/>
          </a:p>
          <a:p>
            <a:r>
              <a:rPr lang="ru-RU" i="1" dirty="0"/>
              <a:t>•    Помнить о том, что не стоит при ребенке рассказывать различные страшные истории, говорить о тяжелых болезнях и смерти, потому что для некоторых детей подобная информация может стать сверхсильным раздражителем. Важно выслушивать ребенка, разделять с ним его страхи, позволяя ему проживать их вместе с вами.</a:t>
            </a:r>
            <a:endParaRPr lang="ru-RU" dirty="0"/>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9512" y="0"/>
            <a:ext cx="8568952" cy="6740307"/>
          </a:xfrm>
          <a:prstGeom prst="rect">
            <a:avLst/>
          </a:prstGeom>
        </p:spPr>
        <p:txBody>
          <a:bodyPr wrap="square">
            <a:spAutoFit/>
          </a:bodyPr>
          <a:lstStyle/>
          <a:p>
            <a:r>
              <a:rPr lang="ru-RU" i="1" dirty="0"/>
              <a:t>•    Предоставлять ребенку возможности для проявления его творчества и самовыражения. Интересоваться любым творческим продуктом, по возможности никак его не оценивая, ни положительно, ни отрицательно, предлагая самому ребенку оценить свое творчество.</a:t>
            </a:r>
            <a:endParaRPr lang="ru-RU" dirty="0"/>
          </a:p>
          <a:p>
            <a:r>
              <a:rPr lang="ru-RU" i="1" dirty="0"/>
              <a:t>•    Обеспечить ребенку возможность совместной с другими детьми игры, осознавая, что такая игра не только развивает его воображение и образное мышление, но и совершенно необходима для здорового эмоционального развития. Предлагать ребенку для игры не только законченные по своей форме игрушки, но и неоформленные предметы, не имеющие четкой функции: камушки, палочки, брусочки и т.д.</a:t>
            </a:r>
            <a:endParaRPr lang="ru-RU" dirty="0"/>
          </a:p>
          <a:p>
            <a:r>
              <a:rPr lang="ru-RU" i="1" dirty="0"/>
              <a:t>•    Понимать, что ребенок уже способен достаточно долго и увлеченно заниматься тем, что ему нравится, и ему бывает очень трудно прервать игру, поэтому о необходимости ее заканчивать стоит предупреждать его заранее.</a:t>
            </a:r>
            <a:endParaRPr lang="ru-RU" dirty="0"/>
          </a:p>
          <a:p>
            <a:r>
              <a:rPr lang="ru-RU" i="1" dirty="0"/>
              <a:t>•    Быть открытыми к вопросам ребенка, интересоваться его мнением, превращая его жажду знания в способность самому найти ответы на интересующие его вопросы. Полезно обсуждать с ребенком любые события и явления, которые его интересуют, и на его языке формулировать результаты ваших совместных рассуждений и выводов.</a:t>
            </a:r>
            <a:endParaRPr lang="ru-RU" dirty="0"/>
          </a:p>
          <a:p>
            <a:r>
              <a:rPr lang="ru-RU" i="1" dirty="0"/>
              <a:t> Если родители  дома не уделяют время играм, чтению книг с ребенком, не закрепляют знания, считая, что ребенку достаточно занятий в детском саду, им не стоит рассчитывать на высокие результаты.</a:t>
            </a:r>
            <a:endParaRPr lang="ru-RU" dirty="0"/>
          </a:p>
          <a:p>
            <a:r>
              <a:rPr lang="ru-RU" i="1" dirty="0"/>
              <a:t>Надеюсь, что рекомендации помогут семьям в вопросах воспитания детей</a:t>
            </a:r>
            <a:r>
              <a:rPr lang="ru-RU" i="1" dirty="0" smtClean="0"/>
              <a:t>.</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51520" y="474345"/>
            <a:ext cx="8136904" cy="6186309"/>
          </a:xfrm>
          <a:prstGeom prst="rect">
            <a:avLst/>
          </a:prstGeom>
        </p:spPr>
        <p:txBody>
          <a:bodyPr wrap="square">
            <a:spAutoFit/>
          </a:bodyPr>
          <a:lstStyle/>
          <a:p>
            <a:r>
              <a:rPr lang="ru-RU" i="1" dirty="0"/>
              <a:t>В этом возрасте у вашего ребенка активно проявляются:</a:t>
            </a:r>
            <a:endParaRPr lang="ru-RU" dirty="0"/>
          </a:p>
          <a:p>
            <a:r>
              <a:rPr lang="ru-RU" i="1" dirty="0"/>
              <a:t>•    Стремление к самостоятельности. Ребенку важно многое делать самому, он уже больше способен позаботиться о себе и меньше нуждается в опеке взрослых. Обратная сторона самостоятельности — заявление о своих правах, потребностях, попытки устанавливать свои правила в окружающем его мире.</a:t>
            </a:r>
            <a:endParaRPr lang="ru-RU" dirty="0"/>
          </a:p>
          <a:p>
            <a:r>
              <a:rPr lang="ru-RU" i="1" dirty="0"/>
              <a:t>•    Этические представления. Ребенок расширяет палитру осознаваемых эмоций, он начинает понимать чувства других людей, сопереживать. В этом возрасте начинают формироваться основные этические понятия, воспринимаемые ребенком не через то, что говорят ему взрослые, а исходя из того, как они поступают</a:t>
            </a:r>
            <a:r>
              <a:rPr lang="ru-RU" i="1" dirty="0" smtClean="0"/>
              <a:t>.</a:t>
            </a:r>
            <a:r>
              <a:rPr lang="ru-RU" i="1" dirty="0"/>
              <a:t> •    Творческие способности. Развитие воображения входит в очень активную фазу. Ребенок живет в мире сказок, фантазий, он способен создавать целые миры на бумаге или в своей голове. В мечтах, разнообразных фантазиях ребенок получает возможность стать главным действующим лицом, добиться недостающего ему признания</a:t>
            </a:r>
            <a:r>
              <a:rPr lang="ru-RU" i="1" dirty="0" smtClean="0"/>
              <a:t>.</a:t>
            </a:r>
            <a:r>
              <a:rPr lang="ru-RU" i="1" dirty="0"/>
              <a:t> </a:t>
            </a:r>
            <a:r>
              <a:rPr lang="en-US" i="1" dirty="0" smtClean="0"/>
              <a:t/>
            </a:r>
            <a:br>
              <a:rPr lang="en-US" i="1" dirty="0" smtClean="0"/>
            </a:br>
            <a:r>
              <a:rPr lang="ru-RU" i="1" dirty="0"/>
              <a:t>•    Страхи как следствие развитого воображения. Ребенок чувствует себя недостаточно защищенным перед большим миром. Он задействует свое магическое мышление для того, чтобы обрести ощущение безопасности. Но безудержность фантазий может порождать самые разнообразные страхи.</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88640"/>
            <a:ext cx="8208912" cy="5355312"/>
          </a:xfrm>
          <a:prstGeom prst="rect">
            <a:avLst/>
          </a:prstGeom>
        </p:spPr>
        <p:txBody>
          <a:bodyPr wrap="square">
            <a:spAutoFit/>
          </a:bodyPr>
          <a:lstStyle/>
          <a:p>
            <a:r>
              <a:rPr lang="ru-RU" i="1" dirty="0"/>
              <a:t>•    Отношения со сверстниками. У ребенка появляется большой интерес к ровесникам, и он от внутрисемейных отношений все больше переходит к более широким отношениям с миром. Совместная игра становится сложнее, у нее появляется разнообразное сюжетно-ролевое наполнение (игры в больницу, в магазин, в войну, разыгрывание любимых сказок). Дети дружат, ссорятся, мирятся, обижаются, ревнуют, помогают друг другу. Общение со сверстниками занимает все большее место в жизни ребенка, все более выраженной становится потребность в признании и уважении со стороны ровесников.  Активная любознательность, которая заставляет детей постоянно задавать вопросы обо всем, что они видят. Они готовы все время говорить, обсуждать различные вопросы. Но у них еще недостаточно развита произвольность, то есть способность заниматься тем, что им неинтересно, и поэтому их познавательный интерес лучше всего утоляется в увлекательном разговоре или занимательной игре.  </a:t>
            </a:r>
            <a:endParaRPr lang="ru-RU" dirty="0"/>
          </a:p>
          <a:p>
            <a:r>
              <a:rPr lang="ru-RU" i="1" dirty="0"/>
              <a:t>Следует обратить внимание на то, что в возрасте 4-5-ти лет недостатки воспитания ребенка начинают постепенно укореняться и переходить в устойчивые негативные черты характера.</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6"/>
            <a:ext cx="8568952" cy="4801314"/>
          </a:xfrm>
          <a:prstGeom prst="rect">
            <a:avLst/>
          </a:prstGeom>
        </p:spPr>
        <p:txBody>
          <a:bodyPr wrap="square">
            <a:spAutoFit/>
          </a:bodyPr>
          <a:lstStyle/>
          <a:p>
            <a:r>
              <a:rPr lang="ru-RU" i="1" dirty="0"/>
              <a:t>Математика</a:t>
            </a:r>
            <a:endParaRPr lang="ru-RU" dirty="0"/>
          </a:p>
          <a:p>
            <a:r>
              <a:rPr lang="ru-RU" i="1" dirty="0"/>
              <a:t>Ребенок в возрасте от 4 до 5 лет может уметь:</a:t>
            </a:r>
            <a:endParaRPr lang="ru-RU" dirty="0"/>
          </a:p>
          <a:p>
            <a:r>
              <a:rPr lang="ru-RU" i="1" dirty="0"/>
              <a:t>1. Ребенок может уметь определять расположение предметов: справа, слева, посередине, вверху, внизу, сзади, спереди.</a:t>
            </a:r>
            <a:endParaRPr lang="ru-RU" dirty="0"/>
          </a:p>
          <a:p>
            <a:r>
              <a:rPr lang="ru-RU" i="1" dirty="0"/>
              <a:t>2. Ребенок может знать основные геометрические фигуры (круг, овал, квадрат, треугольник и прямоугольник)</a:t>
            </a:r>
            <a:endParaRPr lang="ru-RU" dirty="0"/>
          </a:p>
          <a:p>
            <a:r>
              <a:rPr lang="ru-RU" i="1" dirty="0"/>
              <a:t>3. Ребенок может знать все цифры (0, 1, 2, 3, 4, 5, 6, 7, 8, 9). Считать предметы в пределах десяти, соотносить количество предметов с нужной цифрой.</a:t>
            </a:r>
            <a:endParaRPr lang="ru-RU" dirty="0"/>
          </a:p>
          <a:p>
            <a:r>
              <a:rPr lang="ru-RU" i="1" dirty="0"/>
              <a:t>4. Ребенок может уметь расставлять цифры от 1 до 5 в правильной последовательности и в обратном порядке.</a:t>
            </a:r>
            <a:endParaRPr lang="ru-RU" dirty="0"/>
          </a:p>
          <a:p>
            <a:r>
              <a:rPr lang="ru-RU" i="1" dirty="0"/>
              <a:t>5. Ребенок может уметь сравнивать количество предметов, понимать значение: больше - меньше, поровну. Делать равными неравные группы предметов: добавлять один предмет к группе с меньшим количеством предметов.</a:t>
            </a:r>
            <a:endParaRPr lang="ru-RU" dirty="0"/>
          </a:p>
          <a:p>
            <a:r>
              <a:rPr lang="ru-RU" i="1" dirty="0"/>
              <a:t>6. Ребенок знакомится с графическим образом числа, учится правильно писать цифры.</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476673"/>
            <a:ext cx="8568952" cy="5355312"/>
          </a:xfrm>
          <a:prstGeom prst="rect">
            <a:avLst/>
          </a:prstGeom>
        </p:spPr>
        <p:txBody>
          <a:bodyPr wrap="square">
            <a:spAutoFit/>
          </a:bodyPr>
          <a:lstStyle/>
          <a:p>
            <a:r>
              <a:rPr lang="ru-RU" i="1" dirty="0"/>
              <a:t>Логическое мышление</a:t>
            </a:r>
            <a:endParaRPr lang="ru-RU" dirty="0"/>
          </a:p>
          <a:p>
            <a:r>
              <a:rPr lang="ru-RU" i="1" dirty="0"/>
              <a:t>Развитие Мышления, Памяти, Внимания</a:t>
            </a:r>
            <a:endParaRPr lang="ru-RU" dirty="0"/>
          </a:p>
          <a:p>
            <a:r>
              <a:rPr lang="ru-RU" i="1" dirty="0"/>
              <a:t>Ребенок в возрасте от 4 до 5 лет может уметь:</a:t>
            </a:r>
            <a:endParaRPr lang="ru-RU" dirty="0"/>
          </a:p>
          <a:p>
            <a:r>
              <a:rPr lang="ru-RU" i="1" dirty="0"/>
              <a:t>1. Ребенок может уметь находить отличия и сходства между двумя картинками (или между двумя игрушками).</a:t>
            </a:r>
            <a:endParaRPr lang="ru-RU" dirty="0"/>
          </a:p>
          <a:p>
            <a:r>
              <a:rPr lang="ru-RU" i="1" dirty="0"/>
              <a:t>2. Ребенок может уметь складывать по образцу постройки из конструктора.</a:t>
            </a:r>
            <a:endParaRPr lang="ru-RU" dirty="0"/>
          </a:p>
          <a:p>
            <a:r>
              <a:rPr lang="ru-RU" i="1" dirty="0"/>
              <a:t>3. Ребенок может уметь складывать разрезанную картинку из 2-4 частей.</a:t>
            </a:r>
            <a:endParaRPr lang="ru-RU" dirty="0"/>
          </a:p>
          <a:p>
            <a:r>
              <a:rPr lang="ru-RU" i="1" dirty="0"/>
              <a:t>4. Ребенок может уметь не отвлекаясь, в течение 5 минут выполнять задание.</a:t>
            </a:r>
            <a:endParaRPr lang="ru-RU" dirty="0"/>
          </a:p>
          <a:p>
            <a:r>
              <a:rPr lang="ru-RU" i="1" dirty="0"/>
              <a:t>5. Ребенок может уметь складывать пирамидку (чашечки, вкладывая их друг в друга) без посторонней помощи.</a:t>
            </a:r>
            <a:endParaRPr lang="ru-RU" dirty="0"/>
          </a:p>
          <a:p>
            <a:r>
              <a:rPr lang="ru-RU" i="1" dirty="0"/>
              <a:t>6. Ребенок может уметь вкладывать в отверстия недостающие фрагменты картинок.</a:t>
            </a:r>
            <a:endParaRPr lang="ru-RU" dirty="0"/>
          </a:p>
          <a:p>
            <a:r>
              <a:rPr lang="ru-RU" i="1" dirty="0"/>
              <a:t>7. Ребенок может уметь называть обобщающим словом группу предметов (корова, лошадь, коза-домашние животные; зима, лето, весна, осень - времена года). Находить лишний предмет в каждой группе. Находить пару каждому предмету</a:t>
            </a:r>
            <a:r>
              <a:rPr lang="ru-RU" i="1" dirty="0" smtClean="0"/>
              <a:t>.</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474345"/>
            <a:ext cx="8352928" cy="3970318"/>
          </a:xfrm>
          <a:prstGeom prst="rect">
            <a:avLst/>
          </a:prstGeom>
        </p:spPr>
        <p:txBody>
          <a:bodyPr wrap="square">
            <a:spAutoFit/>
          </a:bodyPr>
          <a:lstStyle/>
          <a:p>
            <a:r>
              <a:rPr lang="ru-RU" i="1" dirty="0"/>
              <a:t>8. Ребенок может уметь отвечать на такие вопросы как: Можно ли летом кататься на санках? Почему? Зачем зимой одевают теплые куртки? Для чего нужны окна и двери в доме? И т.д.</a:t>
            </a:r>
            <a:endParaRPr lang="ru-RU" dirty="0"/>
          </a:p>
          <a:p>
            <a:r>
              <a:rPr lang="ru-RU" i="1" dirty="0"/>
              <a:t>9. Ребенок может уметь подбирать противоположные слова: </a:t>
            </a:r>
            <a:endParaRPr lang="ru-RU" dirty="0"/>
          </a:p>
          <a:p>
            <a:r>
              <a:rPr lang="ru-RU" i="1" dirty="0"/>
              <a:t>стакан полный - стакан пустой,</a:t>
            </a:r>
            <a:endParaRPr lang="ru-RU" dirty="0"/>
          </a:p>
          <a:p>
            <a:r>
              <a:rPr lang="ru-RU" i="1" dirty="0"/>
              <a:t>дерево высокое – дерево низкое,</a:t>
            </a:r>
            <a:endParaRPr lang="ru-RU" dirty="0"/>
          </a:p>
          <a:p>
            <a:r>
              <a:rPr lang="ru-RU" i="1" dirty="0"/>
              <a:t>идти медленно – идти быстро,</a:t>
            </a:r>
            <a:endParaRPr lang="ru-RU" dirty="0"/>
          </a:p>
          <a:p>
            <a:r>
              <a:rPr lang="ru-RU" i="1" dirty="0"/>
              <a:t>пояс узкий – пояс широкий,</a:t>
            </a:r>
            <a:endParaRPr lang="ru-RU" dirty="0"/>
          </a:p>
          <a:p>
            <a:r>
              <a:rPr lang="ru-RU" i="1" dirty="0"/>
              <a:t>ребенок голодный - ребенок сытый,</a:t>
            </a:r>
            <a:endParaRPr lang="ru-RU" dirty="0"/>
          </a:p>
          <a:p>
            <a:r>
              <a:rPr lang="ru-RU" i="1" dirty="0"/>
              <a:t>чай холодный – чай горячий и т.д.</a:t>
            </a:r>
            <a:endParaRPr lang="ru-RU" dirty="0"/>
          </a:p>
          <a:p>
            <a:r>
              <a:rPr lang="ru-RU" i="1" dirty="0"/>
              <a:t>10. Ребенок может уметь запоминать пары слов, после прочтения взрослым: стакан-вода, девочка-мальчик, собака-кошка и т.д.</a:t>
            </a:r>
            <a:endParaRPr lang="ru-RU" dirty="0"/>
          </a:p>
          <a:p>
            <a:r>
              <a:rPr lang="ru-RU" i="1" dirty="0"/>
              <a:t>11. Ребенок может уметь видеть на картинке неправильно изображенные предметы, объяснять, что не так и почему.</a:t>
            </a:r>
            <a:endParaRPr lang="ru-RU" dirty="0"/>
          </a:p>
        </p:txBody>
      </p:sp>
      <p:pic>
        <p:nvPicPr>
          <p:cNvPr id="1026" name="Picture 2" descr="C:\Users\Костя\Desktop\i.jpg"/>
          <p:cNvPicPr>
            <a:picLocks noChangeAspect="1" noChangeArrowheads="1"/>
          </p:cNvPicPr>
          <p:nvPr/>
        </p:nvPicPr>
        <p:blipFill>
          <a:blip r:embed="rId2" cstate="print"/>
          <a:srcRect/>
          <a:stretch>
            <a:fillRect/>
          </a:stretch>
        </p:blipFill>
        <p:spPr bwMode="auto">
          <a:xfrm>
            <a:off x="2411760" y="4581128"/>
            <a:ext cx="3744416" cy="195676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8"/>
            <a:ext cx="8424936" cy="4247317"/>
          </a:xfrm>
          <a:prstGeom prst="rect">
            <a:avLst/>
          </a:prstGeom>
        </p:spPr>
        <p:txBody>
          <a:bodyPr wrap="square">
            <a:spAutoFit/>
          </a:bodyPr>
          <a:lstStyle/>
          <a:p>
            <a:r>
              <a:rPr lang="ru-RU" i="1" dirty="0"/>
              <a:t>Развитие Речи</a:t>
            </a:r>
            <a:endParaRPr lang="ru-RU" dirty="0"/>
          </a:p>
          <a:p>
            <a:r>
              <a:rPr lang="ru-RU" i="1" dirty="0"/>
              <a:t>Ребенок в возрасте от 4 до 5 лет может уметь:</a:t>
            </a:r>
            <a:endParaRPr lang="ru-RU" dirty="0"/>
          </a:p>
          <a:p>
            <a:r>
              <a:rPr lang="ru-RU" i="1" dirty="0"/>
              <a:t>1. Ребенок может использовать тысячу слов, строить фразы из 6-8 слов. Понимать ребенка должны даже посторонние люди, а не только родители.</a:t>
            </a:r>
            <a:endParaRPr lang="ru-RU" dirty="0"/>
          </a:p>
          <a:p>
            <a:r>
              <a:rPr lang="ru-RU" i="1" dirty="0"/>
              <a:t>2. Ребенок может понимать, чем отличается строение человека от строения животных, называть их части тела (руки - лапы, ногти - когти, волосы - шерсть).</a:t>
            </a:r>
            <a:endParaRPr lang="ru-RU" dirty="0"/>
          </a:p>
          <a:p>
            <a:r>
              <a:rPr lang="ru-RU" i="1" dirty="0"/>
              <a:t>3. Ребенок может уметь правильно ставить существительные в форму множественного числа (цветок - цветы, девочка - девочки).</a:t>
            </a:r>
            <a:endParaRPr lang="ru-RU" dirty="0"/>
          </a:p>
          <a:p>
            <a:r>
              <a:rPr lang="ru-RU" i="1" dirty="0"/>
              <a:t>4. Ребенок может уметь находить предмет по описанию (яблоко - круглое, сладкое, желтое). Уметь  самостоятельно составлять описание предмета.</a:t>
            </a:r>
            <a:endParaRPr lang="ru-RU" dirty="0"/>
          </a:p>
          <a:p>
            <a:r>
              <a:rPr lang="ru-RU" i="1" dirty="0"/>
              <a:t>5. Ребенок может понимать значение предлогов: в, на, под, за, между, перед, около</a:t>
            </a:r>
            <a:r>
              <a:rPr lang="ru-RU" i="1" dirty="0" smtClean="0"/>
              <a:t>.</a:t>
            </a:r>
            <a:endParaRPr lang="ru-RU" dirty="0"/>
          </a:p>
        </p:txBody>
      </p:sp>
      <p:pic>
        <p:nvPicPr>
          <p:cNvPr id="2050" name="Picture 2" descr="C:\Users\Костя\Desktop\kartinki-foto-067.jpg"/>
          <p:cNvPicPr>
            <a:picLocks noChangeAspect="1" noChangeArrowheads="1"/>
          </p:cNvPicPr>
          <p:nvPr/>
        </p:nvPicPr>
        <p:blipFill>
          <a:blip r:embed="rId2" cstate="print"/>
          <a:srcRect/>
          <a:stretch>
            <a:fillRect/>
          </a:stretch>
        </p:blipFill>
        <p:spPr bwMode="auto">
          <a:xfrm>
            <a:off x="2771800" y="4293096"/>
            <a:ext cx="3131840" cy="234888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612845"/>
            <a:ext cx="8568952" cy="3139321"/>
          </a:xfrm>
          <a:prstGeom prst="rect">
            <a:avLst/>
          </a:prstGeom>
        </p:spPr>
        <p:txBody>
          <a:bodyPr wrap="square">
            <a:spAutoFit/>
          </a:bodyPr>
          <a:lstStyle/>
          <a:p>
            <a:r>
              <a:rPr lang="ru-RU" i="1" dirty="0"/>
              <a:t>6. Ребенок может знать, какие бывают профессии, чем занимаются люди этих профессий.</a:t>
            </a:r>
            <a:endParaRPr lang="ru-RU" dirty="0"/>
          </a:p>
          <a:p>
            <a:r>
              <a:rPr lang="ru-RU" i="1" dirty="0"/>
              <a:t>7. Ребенок может уметь поддерживать беседу: уметь отвечать на вопросы и правильно их задавать.</a:t>
            </a:r>
            <a:endParaRPr lang="ru-RU" dirty="0"/>
          </a:p>
          <a:p>
            <a:r>
              <a:rPr lang="ru-RU" i="1" dirty="0"/>
              <a:t>8. Ребенок может уметь пересказывать содержание услышанной сказки, рассказа. Рассказать наизусть несколько стихов, </a:t>
            </a:r>
            <a:r>
              <a:rPr lang="ru-RU" i="1" dirty="0" err="1"/>
              <a:t>потешек</a:t>
            </a:r>
            <a:r>
              <a:rPr lang="ru-RU" i="1" dirty="0"/>
              <a:t>.</a:t>
            </a:r>
            <a:endParaRPr lang="ru-RU" dirty="0"/>
          </a:p>
          <a:p>
            <a:r>
              <a:rPr lang="ru-RU" i="1" dirty="0"/>
              <a:t>9. Ребенок может называть свое имя, фамилию, сколько ему лет, называть город, в котором живет.</a:t>
            </a:r>
            <a:endParaRPr lang="ru-RU" dirty="0"/>
          </a:p>
          <a:p>
            <a:r>
              <a:rPr lang="ru-RU" i="1" dirty="0"/>
              <a:t>10.  Ребенок может уметь отвечать вопросы, касательно недавно произошедших событий:  Где ты был сегодня? Кого встретил по дороге? Что мама купила в магазине? Что было на тебе одето?</a:t>
            </a:r>
            <a:endParaRPr lang="ru-RU" dirty="0"/>
          </a:p>
        </p:txBody>
      </p:sp>
      <p:pic>
        <p:nvPicPr>
          <p:cNvPr id="3074" name="Picture 2" descr="C:\Users\Костя\Desktop\76115891.jpg"/>
          <p:cNvPicPr>
            <a:picLocks noChangeAspect="1" noChangeArrowheads="1"/>
          </p:cNvPicPr>
          <p:nvPr/>
        </p:nvPicPr>
        <p:blipFill>
          <a:blip r:embed="rId2" cstate="print"/>
          <a:srcRect/>
          <a:stretch>
            <a:fillRect/>
          </a:stretch>
        </p:blipFill>
        <p:spPr bwMode="auto">
          <a:xfrm>
            <a:off x="1979712" y="3861048"/>
            <a:ext cx="4968552" cy="269072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7"/>
            <a:ext cx="8568952" cy="3970318"/>
          </a:xfrm>
          <a:prstGeom prst="rect">
            <a:avLst/>
          </a:prstGeom>
        </p:spPr>
        <p:txBody>
          <a:bodyPr wrap="square">
            <a:spAutoFit/>
          </a:bodyPr>
          <a:lstStyle/>
          <a:p>
            <a:r>
              <a:rPr lang="ru-RU" i="1" dirty="0"/>
              <a:t>Ребенок в возрасте от 4 до 5 лет может уметь:</a:t>
            </a:r>
            <a:endParaRPr lang="ru-RU" dirty="0"/>
          </a:p>
          <a:p>
            <a:r>
              <a:rPr lang="ru-RU" i="1" dirty="0"/>
              <a:t>1. Ребенок уже отлично застегивает пуговки, молнии и развязывает шнурки, его хорошо слушаются ложка и вилка.</a:t>
            </a:r>
            <a:endParaRPr lang="ru-RU" dirty="0"/>
          </a:p>
          <a:p>
            <a:r>
              <a:rPr lang="ru-RU" i="1" dirty="0"/>
              <a:t>2. Ребенок может уметь нанизывать крупные пуговицы или бусины на нитку.</a:t>
            </a:r>
            <a:endParaRPr lang="ru-RU" dirty="0"/>
          </a:p>
          <a:p>
            <a:r>
              <a:rPr lang="ru-RU" i="1" dirty="0"/>
              <a:t>3. Ребенок может уметь точно проводить линии не отрывая карандаш от бумаги.</a:t>
            </a:r>
            <a:endParaRPr lang="ru-RU" dirty="0"/>
          </a:p>
          <a:p>
            <a:r>
              <a:rPr lang="ru-RU" i="1" dirty="0"/>
              <a:t>4. Ребенок может уметь заштриховывать фигуры ровными прямыми линиями, не выходя за контуры рисунка.</a:t>
            </a:r>
            <a:endParaRPr lang="ru-RU" dirty="0"/>
          </a:p>
          <a:p>
            <a:r>
              <a:rPr lang="ru-RU" i="1" dirty="0"/>
              <a:t>5. Ребенок может уметь обводить и раскрашивать картинки, не выходя за края.</a:t>
            </a:r>
            <a:endParaRPr lang="ru-RU" dirty="0"/>
          </a:p>
          <a:p>
            <a:r>
              <a:rPr lang="ru-RU" i="1" dirty="0"/>
              <a:t>6. Ребенок может уметь проводить линии по середине дорожки, не выходя за её края.</a:t>
            </a:r>
            <a:endParaRPr lang="ru-RU" dirty="0"/>
          </a:p>
          <a:p>
            <a:r>
              <a:rPr lang="ru-RU" i="1" dirty="0"/>
              <a:t>7. Ребенок может различать правую и левую руку.</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19</TotalTime>
  <Words>726</Words>
  <Application>Microsoft Office PowerPoint</Application>
  <PresentationFormat>Экран (4:3)</PresentationFormat>
  <Paragraphs>66</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Эркер</vt:lpstr>
      <vt:lpstr>Возрастные особенности психического развития детей 4-5 лет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Возрастные особенности психического развития детей 4-5 лет</dc:title>
  <dc:creator>Костя</dc:creator>
  <cp:lastModifiedBy>Костя</cp:lastModifiedBy>
  <cp:revision>2</cp:revision>
  <dcterms:created xsi:type="dcterms:W3CDTF">2014-07-29T17:24:18Z</dcterms:created>
  <dcterms:modified xsi:type="dcterms:W3CDTF">2014-07-29T17:44:05Z</dcterms:modified>
</cp:coreProperties>
</file>